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8" roundtripDataSignature="AMtx7mg0FKISBx9pgh6yMKRmZb3lbsgp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 name="Shape 17"/>
        <p:cNvGrpSpPr/>
        <p:nvPr/>
      </p:nvGrpSpPr>
      <p:grpSpPr>
        <a:xfrm>
          <a:off x="0" y="0"/>
          <a:ext cx="0" cy="0"/>
          <a:chOff x="0" y="0"/>
          <a:chExt cx="0" cy="0"/>
        </a:xfrm>
      </p:grpSpPr>
      <p:sp>
        <p:nvSpPr>
          <p:cNvPr id="18" name="Google Shape;18;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Gqs_-LJRXaE"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title="David Hockney:    El conocimiento secreto">
            <a:hlinkClick r:id="rId3"/>
          </p:cNvPr>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0"/>
          <p:cNvPicPr preferRelativeResize="0"/>
          <p:nvPr/>
        </p:nvPicPr>
        <p:blipFill rotWithShape="1">
          <a:blip r:embed="rId3">
            <a:alphaModFix/>
          </a:blip>
          <a:srcRect b="0" l="0" r="0" t="0"/>
          <a:stretch/>
        </p:blipFill>
        <p:spPr>
          <a:xfrm>
            <a:off x="355725" y="152400"/>
            <a:ext cx="3847872" cy="4838699"/>
          </a:xfrm>
          <a:prstGeom prst="rect">
            <a:avLst/>
          </a:prstGeom>
          <a:noFill/>
          <a:ln>
            <a:noFill/>
          </a:ln>
        </p:spPr>
      </p:pic>
      <p:sp>
        <p:nvSpPr>
          <p:cNvPr id="103" name="Google Shape;103;p10"/>
          <p:cNvSpPr txBox="1"/>
          <p:nvPr/>
        </p:nvSpPr>
        <p:spPr>
          <a:xfrm>
            <a:off x="4509525" y="4339600"/>
            <a:ext cx="30000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Avenue des Gobelins (1927)</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s" sz="1200" u="none" cap="none" strike="noStrike">
                <a:solidFill>
                  <a:srgbClr val="000000"/>
                </a:solidFill>
                <a:latin typeface="Arial"/>
                <a:ea typeface="Arial"/>
                <a:cs typeface="Arial"/>
                <a:sym typeface="Arial"/>
              </a:rPr>
            </a:br>
            <a:r>
              <a:rPr b="0" i="0" lang="es" sz="1000" u="none" cap="none" strike="noStrike">
                <a:solidFill>
                  <a:srgbClr val="000000"/>
                </a:solidFill>
                <a:latin typeface="Arial"/>
                <a:ea typeface="Arial"/>
                <a:cs typeface="Arial"/>
                <a:sym typeface="Arial"/>
              </a:rPr>
              <a:t>Eugène Atget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1"/>
          <p:cNvPicPr preferRelativeResize="0"/>
          <p:nvPr/>
        </p:nvPicPr>
        <p:blipFill rotWithShape="1">
          <a:blip r:embed="rId3">
            <a:alphaModFix/>
          </a:blip>
          <a:srcRect b="0" l="0" r="0" t="0"/>
          <a:stretch/>
        </p:blipFill>
        <p:spPr>
          <a:xfrm>
            <a:off x="355725" y="152400"/>
            <a:ext cx="3914014" cy="4838700"/>
          </a:xfrm>
          <a:prstGeom prst="rect">
            <a:avLst/>
          </a:prstGeom>
          <a:noFill/>
          <a:ln>
            <a:noFill/>
          </a:ln>
        </p:spPr>
      </p:pic>
      <p:sp>
        <p:nvSpPr>
          <p:cNvPr id="109" name="Google Shape;109;p11"/>
          <p:cNvSpPr txBox="1"/>
          <p:nvPr/>
        </p:nvSpPr>
        <p:spPr>
          <a:xfrm>
            <a:off x="4677000" y="4252200"/>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Au Tambour, 1908</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 sz="1000" u="none" cap="none" strike="noStrike">
                <a:solidFill>
                  <a:srgbClr val="000000"/>
                </a:solidFill>
                <a:latin typeface="Arial"/>
                <a:ea typeface="Arial"/>
                <a:cs typeface="Arial"/>
                <a:sym typeface="Arial"/>
              </a:rPr>
              <a:t>Eugène Atget</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2"/>
          <p:cNvSpPr txBox="1"/>
          <p:nvPr/>
        </p:nvSpPr>
        <p:spPr>
          <a:xfrm>
            <a:off x="373200" y="2048400"/>
            <a:ext cx="8277300" cy="139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Walter Benjamin argumentaba que </a:t>
            </a:r>
            <a:r>
              <a:rPr b="1" i="0" lang="es" sz="1400" u="none" cap="none" strike="noStrike">
                <a:solidFill>
                  <a:srgbClr val="000000"/>
                </a:solidFill>
                <a:latin typeface="Arial"/>
                <a:ea typeface="Arial"/>
                <a:cs typeface="Arial"/>
                <a:sym typeface="Arial"/>
              </a:rPr>
              <a:t>la fotografía</a:t>
            </a:r>
            <a:r>
              <a:rPr b="0" i="0" lang="es" sz="1400" u="none" cap="none" strike="noStrike">
                <a:solidFill>
                  <a:srgbClr val="000000"/>
                </a:solidFill>
                <a:latin typeface="Arial"/>
                <a:ea typeface="Arial"/>
                <a:cs typeface="Arial"/>
                <a:sym typeface="Arial"/>
              </a:rPr>
              <a:t>, a través de su capacidad para capturar detalles invisibles a simple vista y para detener el tiempo, revela un "</a:t>
            </a:r>
            <a:r>
              <a:rPr b="1" i="0" lang="es" sz="1400" u="none" cap="none" strike="noStrike">
                <a:solidFill>
                  <a:srgbClr val="000000"/>
                </a:solidFill>
                <a:latin typeface="Arial"/>
                <a:ea typeface="Arial"/>
                <a:cs typeface="Arial"/>
                <a:sym typeface="Arial"/>
              </a:rPr>
              <a:t>inconsciente óptico</a:t>
            </a:r>
            <a:r>
              <a:rPr b="0" i="0" lang="es" sz="1400" u="none" cap="none" strike="noStrike">
                <a:solidFill>
                  <a:srgbClr val="000000"/>
                </a:solidFill>
                <a:latin typeface="Arial"/>
                <a:ea typeface="Arial"/>
                <a:cs typeface="Arial"/>
                <a:sym typeface="Arial"/>
              </a:rPr>
              <a:t>" de la realidad social. Este inconsciente se compone de aquellos detalles, texturas, y relaciones espaciales que normalmente escapan a nuestra percepción consciente, pero que pueden ser revelados y analizados a través de la fotografía.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2"/>
          <p:cNvPicPr preferRelativeResize="0"/>
          <p:nvPr/>
        </p:nvPicPr>
        <p:blipFill rotWithShape="1">
          <a:blip r:embed="rId3">
            <a:alphaModFix/>
          </a:blip>
          <a:srcRect b="0" l="0" r="0" t="0"/>
          <a:stretch/>
        </p:blipFill>
        <p:spPr>
          <a:xfrm>
            <a:off x="-35887" y="-713250"/>
            <a:ext cx="9215775" cy="614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3"/>
          <p:cNvPicPr preferRelativeResize="0"/>
          <p:nvPr/>
        </p:nvPicPr>
        <p:blipFill rotWithShape="1">
          <a:blip r:embed="rId3">
            <a:alphaModFix/>
          </a:blip>
          <a:srcRect b="0" l="0" r="0" t="0"/>
          <a:stretch/>
        </p:blipFill>
        <p:spPr>
          <a:xfrm>
            <a:off x="391625" y="152400"/>
            <a:ext cx="847704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Desafío: mini cámara oscura funcional</a:t>
            </a:r>
            <a:endParaRPr/>
          </a:p>
        </p:txBody>
      </p:sp>
      <p:sp>
        <p:nvSpPr>
          <p:cNvPr id="70" name="Google Shape;70;p4"/>
          <p:cNvSpPr txBox="1"/>
          <p:nvPr/>
        </p:nvSpPr>
        <p:spPr>
          <a:xfrm>
            <a:off x="373200" y="1432800"/>
            <a:ext cx="8265600" cy="269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es" sz="1800" u="none" cap="none" strike="noStrike">
                <a:solidFill>
                  <a:schemeClr val="dk2"/>
                </a:solidFill>
                <a:latin typeface="Arial"/>
                <a:ea typeface="Arial"/>
                <a:cs typeface="Arial"/>
                <a:sym typeface="Arial"/>
              </a:rPr>
              <a:t>Materiales:</a:t>
            </a:r>
            <a:endParaRPr b="0" i="0" sz="1800" u="none" cap="none" strike="noStrike">
              <a:solidFill>
                <a:schemeClr val="dk2"/>
              </a:solidFill>
              <a:latin typeface="Arial"/>
              <a:ea typeface="Arial"/>
              <a:cs typeface="Arial"/>
              <a:sym typeface="Arial"/>
            </a:endParaRPr>
          </a:p>
          <a:p>
            <a:pPr indent="-342900" lvl="0" marL="457200" marR="0" rtl="0" algn="l">
              <a:lnSpc>
                <a:spcPct val="150000"/>
              </a:lnSpc>
              <a:spcBef>
                <a:spcPts val="1200"/>
              </a:spcBef>
              <a:spcAft>
                <a:spcPts val="0"/>
              </a:spcAft>
              <a:buClr>
                <a:schemeClr val="dk2"/>
              </a:buClr>
              <a:buSzPts val="1800"/>
              <a:buFont typeface="Arial"/>
              <a:buChar char="●"/>
            </a:pPr>
            <a:r>
              <a:rPr b="0" i="0" lang="es" sz="1800" u="none" cap="none" strike="noStrike">
                <a:solidFill>
                  <a:schemeClr val="dk2"/>
                </a:solidFill>
                <a:latin typeface="Arial"/>
                <a:ea typeface="Arial"/>
                <a:cs typeface="Arial"/>
                <a:sym typeface="Arial"/>
              </a:rPr>
              <a:t>Una caja de cartón (de zapatos, cereales, etc.)</a:t>
            </a:r>
            <a:endParaRPr b="0" i="0" sz="18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s" sz="1800" u="none" cap="none" strike="noStrike">
                <a:solidFill>
                  <a:schemeClr val="dk2"/>
                </a:solidFill>
                <a:latin typeface="Arial"/>
                <a:ea typeface="Arial"/>
                <a:cs typeface="Arial"/>
                <a:sym typeface="Arial"/>
              </a:rPr>
              <a:t>Papel de aluminio o papel negro o azul oscuro</a:t>
            </a:r>
            <a:endParaRPr b="0" i="0" sz="18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s" sz="1800" u="none" cap="none" strike="noStrike">
                <a:solidFill>
                  <a:schemeClr val="dk2"/>
                </a:solidFill>
                <a:latin typeface="Arial"/>
                <a:ea typeface="Arial"/>
                <a:cs typeface="Arial"/>
                <a:sym typeface="Arial"/>
              </a:rPr>
              <a:t>Cinta adhesiva</a:t>
            </a:r>
            <a:endParaRPr b="0" i="0" sz="18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s" sz="1800" u="none" cap="none" strike="noStrike">
                <a:solidFill>
                  <a:schemeClr val="dk2"/>
                </a:solidFill>
                <a:latin typeface="Arial"/>
                <a:ea typeface="Arial"/>
                <a:cs typeface="Arial"/>
                <a:sym typeface="Arial"/>
              </a:rPr>
              <a:t>Un alfiler o aguja</a:t>
            </a:r>
            <a:endParaRPr b="0" i="0" sz="1800" u="none" cap="none" strike="noStrike">
              <a:solidFill>
                <a:schemeClr val="dk2"/>
              </a:solidFill>
              <a:latin typeface="Arial"/>
              <a:ea typeface="Arial"/>
              <a:cs typeface="Arial"/>
              <a:sym typeface="Arial"/>
            </a:endParaRPr>
          </a:p>
          <a:p>
            <a:pPr indent="-342900" lvl="0" marL="457200" marR="0" rtl="0" algn="l">
              <a:lnSpc>
                <a:spcPct val="150000"/>
              </a:lnSpc>
              <a:spcBef>
                <a:spcPts val="0"/>
              </a:spcBef>
              <a:spcAft>
                <a:spcPts val="0"/>
              </a:spcAft>
              <a:buClr>
                <a:schemeClr val="dk2"/>
              </a:buClr>
              <a:buSzPts val="1800"/>
              <a:buFont typeface="Arial"/>
              <a:buChar char="●"/>
            </a:pPr>
            <a:r>
              <a:rPr b="0" i="0" lang="es" sz="1800" u="none" cap="none" strike="noStrike">
                <a:solidFill>
                  <a:schemeClr val="dk2"/>
                </a:solidFill>
                <a:latin typeface="Arial"/>
                <a:ea typeface="Arial"/>
                <a:cs typeface="Arial"/>
                <a:sym typeface="Arial"/>
              </a:rPr>
              <a:t>Tijeras o cúter</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Instrucciones:</a:t>
            </a:r>
            <a:endParaRPr/>
          </a:p>
        </p:txBody>
      </p:sp>
      <p:sp>
        <p:nvSpPr>
          <p:cNvPr id="76" name="Google Shape;76;p5"/>
          <p:cNvSpPr txBox="1"/>
          <p:nvPr/>
        </p:nvSpPr>
        <p:spPr>
          <a:xfrm>
            <a:off x="336450" y="1507150"/>
            <a:ext cx="84711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Oscuridad Total: Asegurate de que la caja esté completamente sellada y que no entre luz por ninguna ranura.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La Pantalla: Cubrí un lado de la caja por dentro con papel de aluminio o papel negro (esto mejora el contraste).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Agujero: Hacé un pequeño agujero (con mucho cuidado) en el centro del lado opuesto a la pantalla (es el "lente" de la cámara).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A Observar: Apunta el agujero hacia una escena (u objeto) iluminada y mira a través de un agujero que hagas en un lateral de la cámara.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6"/>
          <p:cNvPicPr preferRelativeResize="0"/>
          <p:nvPr/>
        </p:nvPicPr>
        <p:blipFill rotWithShape="1">
          <a:blip r:embed="rId3">
            <a:alphaModFix/>
          </a:blip>
          <a:srcRect b="0" l="0" r="0" t="0"/>
          <a:stretch/>
        </p:blipFill>
        <p:spPr>
          <a:xfrm>
            <a:off x="152400" y="262513"/>
            <a:ext cx="8839200" cy="4618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7"/>
          <p:cNvSpPr txBox="1"/>
          <p:nvPr>
            <p:ph idx="1" type="body"/>
          </p:nvPr>
        </p:nvSpPr>
        <p:spPr>
          <a:xfrm>
            <a:off x="311700" y="1315500"/>
            <a:ext cx="8520600" cy="251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a:t>¿Cómo afecta el tamaño del agujero a la imagen (brillo vs. nitidez)?</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s"/>
              <a:t>¿Qué pasa si la caja no está completamente sellada?</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s"/>
              <a:t>¿Cómo podemos mejorar la calidad de la imagen?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8"/>
          <p:cNvSpPr txBox="1"/>
          <p:nvPr/>
        </p:nvSpPr>
        <p:spPr>
          <a:xfrm>
            <a:off x="343650" y="540000"/>
            <a:ext cx="84567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Arial"/>
                <a:ea typeface="Arial"/>
                <a:cs typeface="Arial"/>
                <a:sym typeface="Arial"/>
              </a:rPr>
              <a:t>Formación de la Imagen por Proyección Rectilínea</a:t>
            </a:r>
            <a:r>
              <a:rPr b="0" i="0" lang="es" sz="1400" u="none" cap="none" strike="noStrike">
                <a:solidFill>
                  <a:srgbClr val="000000"/>
                </a:solidFill>
                <a:latin typeface="Arial"/>
                <a:ea typeface="Arial"/>
                <a:cs typeface="Arial"/>
                <a:sym typeface="Arial"/>
              </a:rPr>
              <a:t>: la luz viaja en línea recta. Cada punto de la escena emite luz que atraviesa el orificio y forma un punto correspondiente en la imagen proyectada.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Arial"/>
                <a:ea typeface="Arial"/>
                <a:cs typeface="Arial"/>
                <a:sym typeface="Arial"/>
              </a:rPr>
              <a:t>Relación Apertura-Profundidad de Campo</a:t>
            </a:r>
            <a:r>
              <a:rPr b="0" i="0" lang="es" sz="1400" u="none" cap="none" strike="noStrike">
                <a:solidFill>
                  <a:srgbClr val="000000"/>
                </a:solidFill>
                <a:latin typeface="Arial"/>
                <a:ea typeface="Arial"/>
                <a:cs typeface="Arial"/>
                <a:sym typeface="Arial"/>
              </a:rPr>
              <a:t>: El tamaño del orificio (apertura) controla la nitidez (profundidad de campo) y el brillo de la imagen. Un orificio pequeño produce mayor nitidez, pero menor brillo, y viceversa. Esta relación es crucial en el diseño de lentes y sensores.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Arial"/>
                <a:ea typeface="Arial"/>
                <a:cs typeface="Arial"/>
                <a:sym typeface="Arial"/>
              </a:rPr>
              <a:t>Inversión de la Imagen / Transformación Geométrica</a:t>
            </a:r>
            <a:r>
              <a:rPr b="0" i="0" lang="es" sz="1400" u="none" cap="none" strike="noStrike">
                <a:solidFill>
                  <a:srgbClr val="000000"/>
                </a:solidFill>
                <a:latin typeface="Arial"/>
                <a:ea typeface="Arial"/>
                <a:cs typeface="Arial"/>
                <a:sym typeface="Arial"/>
              </a:rPr>
              <a:t>: La imagen proyectada está invertida vertical y horizontalmente. Esto representa una transformación geométrica básica que debe ser corregida en el procesamiento de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Arial"/>
                <a:ea typeface="Arial"/>
                <a:cs typeface="Arial"/>
                <a:sym typeface="Arial"/>
              </a:rPr>
              <a:t>Discretización Espacial Implícita</a:t>
            </a:r>
            <a:r>
              <a:rPr b="0" i="0" lang="es" sz="1400" u="none" cap="none" strike="noStrike">
                <a:solidFill>
                  <a:srgbClr val="000000"/>
                </a:solidFill>
                <a:latin typeface="Arial"/>
                <a:ea typeface="Arial"/>
                <a:cs typeface="Arial"/>
                <a:sym typeface="Arial"/>
              </a:rPr>
              <a:t>: Aunque no es digital, la imagen en la cámara oscura está compuesta por una cantidad finita de puntos de luz. Este es un precursor conceptual de la discretización espacial que ocurre en la digitalización, donde la imagen se divide en píxeles.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s" sz="1400" u="none" cap="none" strike="noStrike">
                <a:solidFill>
                  <a:srgbClr val="000000"/>
                </a:solidFill>
                <a:latin typeface="Arial"/>
                <a:ea typeface="Arial"/>
                <a:cs typeface="Arial"/>
                <a:sym typeface="Arial"/>
              </a:rPr>
              <a:t>Intensidad Lumínica / Base de la Representación Digital:</a:t>
            </a:r>
            <a:r>
              <a:rPr b="0" i="0" lang="es" sz="1400" u="none" cap="none" strike="noStrike">
                <a:solidFill>
                  <a:srgbClr val="000000"/>
                </a:solidFill>
                <a:latin typeface="Arial"/>
                <a:ea typeface="Arial"/>
                <a:cs typeface="Arial"/>
                <a:sym typeface="Arial"/>
              </a:rPr>
              <a:t> La intensidad de la luz en cada punto de la imagen proyectada es el dato fundamental que será capturado por un sensor y convertido en un valor numérico (nivel de gris o color) en una imagen digital.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9"/>
          <p:cNvSpPr txBox="1"/>
          <p:nvPr>
            <p:ph type="title"/>
          </p:nvPr>
        </p:nvSpPr>
        <p:spPr>
          <a:xfrm>
            <a:off x="382600" y="526350"/>
            <a:ext cx="63678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s" sz="2420"/>
              <a:t>La cámara oscura nos aproxima a los principios ópticos y geométricos que subyacen a la formación y digitalización de imágenes. Los conceptos de apertura, profundidad de campo, transformación geométrica y niveles de intensidad lumínica serán centrales en nuestro estudio del procesamiento de imágenes digitales.</a:t>
            </a:r>
            <a:endParaRPr sz="2420"/>
          </a:p>
        </p:txBody>
      </p:sp>
      <p:pic>
        <p:nvPicPr>
          <p:cNvPr id="97" name="Google Shape;97;p9"/>
          <p:cNvPicPr preferRelativeResize="0"/>
          <p:nvPr/>
        </p:nvPicPr>
        <p:blipFill rotWithShape="1">
          <a:blip r:embed="rId3">
            <a:alphaModFix/>
          </a:blip>
          <a:srcRect b="0" l="0" r="0" t="0"/>
          <a:stretch/>
        </p:blipFill>
        <p:spPr>
          <a:xfrm>
            <a:off x="6653100" y="2643525"/>
            <a:ext cx="2161099" cy="136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